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4"/>
  </p:notesMasterIdLst>
  <p:sldIdLst>
    <p:sldId id="265" r:id="rId3"/>
    <p:sldId id="257" r:id="rId4"/>
    <p:sldId id="266" r:id="rId5"/>
    <p:sldId id="270" r:id="rId6"/>
    <p:sldId id="285" r:id="rId7"/>
    <p:sldId id="271" r:id="rId8"/>
    <p:sldId id="279" r:id="rId9"/>
    <p:sldId id="286" r:id="rId10"/>
    <p:sldId id="281" r:id="rId11"/>
    <p:sldId id="282" r:id="rId12"/>
    <p:sldId id="292" r:id="rId13"/>
    <p:sldId id="283" r:id="rId14"/>
    <p:sldId id="289" r:id="rId15"/>
    <p:sldId id="290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87" r:id="rId24"/>
    <p:sldId id="288" r:id="rId25"/>
    <p:sldId id="291" r:id="rId26"/>
    <p:sldId id="280" r:id="rId27"/>
    <p:sldId id="264" r:id="rId28"/>
    <p:sldId id="263" r:id="rId29"/>
    <p:sldId id="259" r:id="rId30"/>
    <p:sldId id="260" r:id="rId31"/>
    <p:sldId id="294" r:id="rId32"/>
    <p:sldId id="29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4" autoAdjust="0"/>
    <p:restoredTop sz="94434" autoAdjust="0"/>
  </p:normalViewPr>
  <p:slideViewPr>
    <p:cSldViewPr snapToGrid="0">
      <p:cViewPr>
        <p:scale>
          <a:sx n="77" d="100"/>
          <a:sy n="77" d="100"/>
        </p:scale>
        <p:origin x="-462" y="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8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zuikova\Desktop\&#1055;&#1040;&#1064;&#1040;\&#1043;&#1088;&#1072;&#1092;&#1080;&#1082;&#1080;_&#1080;&#1089;&#1089;&#1083;&#1077;&#1076;&#1086;&#1074;&#1072;&#1085;&#1080;&#1077;_&#1087;&#1077;&#1088;&#1077;&#1089;&#1090;&#1088;&#1072;&#1093;&#1086;&#1074;&#1072;&#1085;&#1080;&#1077;_201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uikova\Desktop\&#1055;&#1040;&#1064;&#1040;\&#1043;&#1088;&#1072;&#1092;&#1080;&#1082;&#1080;_&#1080;&#1089;&#1089;&#1083;&#1077;&#1076;&#1086;&#1074;&#1072;&#1085;&#1080;&#1077;_&#1087;&#1077;&#1088;&#1077;&#1089;&#1090;&#1088;&#1072;&#1093;&#1086;&#1074;&#1072;&#1085;&#1080;&#1077;_201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uikova\Desktop\&#1055;&#1040;&#1064;&#1040;\&#1043;&#1088;&#1072;&#1092;&#1080;&#1082;&#1080;%20&#1082;%20&#1080;&#1089;&#1089;&#1083;&#1077;&#1076;&#1086;&#1074;&#1072;&#1085;&#1080;&#1102;%20&#1056;&#1077;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uikova\Desktop\&#1055;&#1040;&#1064;&#1040;\&#1043;&#1088;&#1072;&#1092;&#1080;&#1082;&#1080;%20&#1082;%20&#1080;&#1089;&#1089;&#1083;&#1077;&#1076;&#1086;&#1074;&#1072;&#1085;&#1080;&#1102;%20&#1056;&#1077;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uikova\Desktop\&#1055;&#1040;&#1064;&#1040;\&#1043;&#1088;&#1072;&#1092;&#1080;&#1082;&#1080;%20&#1082;%20&#1080;&#1089;&#1089;&#1083;&#1077;&#1076;&#1086;&#1074;&#1072;&#1085;&#1080;&#1102;%20&#1056;&#1077;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zuikova\Desktop\&#1055;&#1040;&#1064;&#1040;\&#1043;&#1088;&#1072;&#1092;&#1080;&#1082;&#1080;_&#1080;&#1089;&#1089;&#1083;&#1077;&#1076;&#1086;&#1074;&#1072;&#1085;&#1080;&#1077;_&#1087;&#1077;&#1088;&#1077;&#1089;&#1090;&#1088;&#1072;&#1093;&#1086;&#1074;&#1072;&#1085;&#1080;&#1077;_2014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471576878821959E-2"/>
          <c:y val="4.2837864277365009E-2"/>
          <c:w val="0.85737724763439382"/>
          <c:h val="0.7260009353415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оптимист!$A$2</c:f>
              <c:strCache>
                <c:ptCount val="1"/>
                <c:pt idx="0">
                  <c:v>Перестраховочная премия,  млрд рублей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оптимист!$E$1:$K$1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оптимист!$E$2:$K$2</c:f>
              <c:numCache>
                <c:formatCode>0</c:formatCode>
                <c:ptCount val="7"/>
                <c:pt idx="0">
                  <c:v>53.592453999999996</c:v>
                </c:pt>
                <c:pt idx="1">
                  <c:v>43.004046000000002</c:v>
                </c:pt>
                <c:pt idx="2">
                  <c:v>34.893613000000002</c:v>
                </c:pt>
                <c:pt idx="3">
                  <c:v>34.837702</c:v>
                </c:pt>
                <c:pt idx="4">
                  <c:v>42.3</c:v>
                </c:pt>
                <c:pt idx="5">
                  <c:v>44.7</c:v>
                </c:pt>
                <c:pt idx="6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86304"/>
        <c:axId val="100387840"/>
      </c:barChart>
      <c:lineChart>
        <c:grouping val="standard"/>
        <c:varyColors val="0"/>
        <c:ser>
          <c:idx val="2"/>
          <c:order val="1"/>
          <c:tx>
            <c:strRef>
              <c:f>оптимист!$A$4</c:f>
              <c:strCache>
                <c:ptCount val="1"/>
                <c:pt idx="0">
                  <c:v>Темпы прироста полученной перестраховочной премии,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8173661527033923E-2"/>
                  <c:y val="-4.6014569701064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307856127892586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36883123599174E-2"/>
                  <c:y val="-4.601456970106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769606235727324E-2"/>
                  <c:y val="4.601456970106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242230316193847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914923975041108E-2"/>
                  <c:y val="-6.017289883985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646534773323881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23430637288607E-2"/>
                  <c:y val="-3.8935405131669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оптимист!$E$1:$K$1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оптимист!$E$4:$K$4</c:f>
              <c:numCache>
                <c:formatCode>0</c:formatCode>
                <c:ptCount val="7"/>
                <c:pt idx="0">
                  <c:v>-15.735135220125795</c:v>
                </c:pt>
                <c:pt idx="1">
                  <c:v>-19.757274037124695</c:v>
                </c:pt>
                <c:pt idx="2">
                  <c:v>-18.859697527065244</c:v>
                </c:pt>
                <c:pt idx="3" formatCode="0.0">
                  <c:v>-0.16023276236829531</c:v>
                </c:pt>
                <c:pt idx="4" formatCode="0.0">
                  <c:v>21.420178632907529</c:v>
                </c:pt>
                <c:pt idx="5" formatCode="0.0">
                  <c:v>5.6737588652482351</c:v>
                </c:pt>
                <c:pt idx="6" formatCode="0.0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735232"/>
        <c:axId val="100733696"/>
      </c:lineChart>
      <c:catAx>
        <c:axId val="1003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387840"/>
        <c:crosses val="autoZero"/>
        <c:auto val="1"/>
        <c:lblAlgn val="ctr"/>
        <c:lblOffset val="100"/>
        <c:noMultiLvlLbl val="0"/>
      </c:catAx>
      <c:valAx>
        <c:axId val="10038784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0386304"/>
        <c:crosses val="autoZero"/>
        <c:crossBetween val="between"/>
      </c:valAx>
      <c:valAx>
        <c:axId val="10073369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00735232"/>
        <c:crosses val="max"/>
        <c:crossBetween val="between"/>
      </c:valAx>
      <c:catAx>
        <c:axId val="10073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7336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192924865926455"/>
          <c:y val="0.84157860910581228"/>
          <c:w val="0.72851209218195212"/>
          <c:h val="0.1557237832616219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198283475717187E-2"/>
          <c:y val="5.3624788816568271E-2"/>
          <c:w val="0.833778789734123"/>
          <c:h val="0.74226064315340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'доля из-за рубежа'!$A$2</c:f>
              <c:strCache>
                <c:ptCount val="1"/>
                <c:pt idx="0">
                  <c:v>Перестраховочная премия, млрд. рублей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'доля из-за рубежа'!$B$1:$K$1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'доля из-за рубежа'!$B$2:$K$2</c:f>
              <c:numCache>
                <c:formatCode>General</c:formatCode>
                <c:ptCount val="10"/>
                <c:pt idx="0">
                  <c:v>100.6</c:v>
                </c:pt>
                <c:pt idx="1">
                  <c:v>80.900000000000006</c:v>
                </c:pt>
                <c:pt idx="2">
                  <c:v>63.6</c:v>
                </c:pt>
                <c:pt idx="3" formatCode="#,##0.0">
                  <c:v>53.592453999999996</c:v>
                </c:pt>
                <c:pt idx="4" formatCode="#,##0.0">
                  <c:v>43.004046000000002</c:v>
                </c:pt>
                <c:pt idx="5" formatCode="#,##0.0">
                  <c:v>34.893613000000002</c:v>
                </c:pt>
                <c:pt idx="6" formatCode="#,##0.0">
                  <c:v>34.837702</c:v>
                </c:pt>
                <c:pt idx="7" formatCode="0.0">
                  <c:v>42.3</c:v>
                </c:pt>
                <c:pt idx="8" formatCode="0.0">
                  <c:v>44.7</c:v>
                </c:pt>
                <c:pt idx="9" formatCode="0.0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789248"/>
        <c:axId val="102396672"/>
      </c:barChart>
      <c:lineChart>
        <c:grouping val="standard"/>
        <c:varyColors val="0"/>
        <c:ser>
          <c:idx val="1"/>
          <c:order val="1"/>
          <c:tx>
            <c:strRef>
              <c:f>'доля из-за рубежа'!$A$3</c:f>
              <c:strCache>
                <c:ptCount val="1"/>
                <c:pt idx="0">
                  <c:v>Доля входящего перестрахования из-за рубежа, %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4.8201443569553803E-2"/>
                  <c:y val="-0.106956109652960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'доля из-за рубежа'!$B$3:$K$3</c:f>
              <c:numCache>
                <c:formatCode>0.0</c:formatCode>
                <c:ptCount val="10"/>
                <c:pt idx="0">
                  <c:v>5.2683896620278325</c:v>
                </c:pt>
                <c:pt idx="1">
                  <c:v>6.427688504326329</c:v>
                </c:pt>
                <c:pt idx="2">
                  <c:v>10.534591194968554</c:v>
                </c:pt>
                <c:pt idx="3">
                  <c:v>15.673848411569288</c:v>
                </c:pt>
                <c:pt idx="4">
                  <c:v>23.524605103436077</c:v>
                </c:pt>
                <c:pt idx="5">
                  <c:v>26.098205995463985</c:v>
                </c:pt>
                <c:pt idx="6">
                  <c:v>30.091557129686681</c:v>
                </c:pt>
                <c:pt idx="7">
                  <c:v>26.71394799054374</c:v>
                </c:pt>
                <c:pt idx="8">
                  <c:v>28.635346756152124</c:v>
                </c:pt>
                <c:pt idx="9" formatCode="0">
                  <c:v>33.299999999999997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398592"/>
        <c:axId val="102400384"/>
      </c:lineChart>
      <c:catAx>
        <c:axId val="10078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6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2396672"/>
        <c:crosses val="autoZero"/>
        <c:auto val="1"/>
        <c:lblAlgn val="ctr"/>
        <c:lblOffset val="100"/>
        <c:tickLblSkip val="1"/>
        <c:noMultiLvlLbl val="0"/>
      </c:catAx>
      <c:valAx>
        <c:axId val="102396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млрд. рублей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789248"/>
        <c:crosses val="autoZero"/>
        <c:crossBetween val="between"/>
      </c:valAx>
      <c:catAx>
        <c:axId val="10239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00384"/>
        <c:crosses val="autoZero"/>
        <c:auto val="1"/>
        <c:lblAlgn val="ctr"/>
        <c:lblOffset val="100"/>
        <c:noMultiLvlLbl val="0"/>
      </c:catAx>
      <c:valAx>
        <c:axId val="10240038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ru-RU"/>
                  <a:t>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2398592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73346046112712"/>
          <c:y val="7.0005933166400178E-2"/>
          <c:w val="0.33797769485071605"/>
          <c:h val="0.91355155318228898"/>
        </c:manualLayout>
      </c:layout>
      <c:overlay val="0"/>
      <c:txPr>
        <a:bodyPr/>
        <a:lstStyle/>
        <a:p>
          <a:pPr>
            <a:defRPr sz="800" baseline="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291796281894604"/>
          <c:y val="0.17876680368847905"/>
          <c:w val="0.7941640743621079"/>
          <c:h val="0.7623975113876235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2013</a:t>
            </a:r>
            <a:endParaRPr lang="ru-RU"/>
          </a:p>
        </c:rich>
      </c:tx>
      <c:layout>
        <c:manualLayout>
          <c:xMode val="edge"/>
          <c:yMode val="edge"/>
          <c:x val="0.32915579640940756"/>
          <c:y val="2.05381922779092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9.8187198935850636E-2"/>
          <c:y val="0.17203700863655244"/>
          <c:w val="0.62415547047263564"/>
          <c:h val="0.73807875183853211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6471576878821959E-2"/>
          <c:y val="4.2837864277365009E-2"/>
          <c:w val="0.85737724763439382"/>
          <c:h val="0.726000935341586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оптимист!$A$2</c:f>
              <c:strCache>
                <c:ptCount val="1"/>
                <c:pt idx="0">
                  <c:v>Перестраховочная премия,  млрд рублей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оптимист!$E$1:$L$1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 (прогноз)</c:v>
                </c:pt>
              </c:strCache>
            </c:strRef>
          </c:cat>
          <c:val>
            <c:numRef>
              <c:f>оптимист!$E$2:$L$2</c:f>
              <c:numCache>
                <c:formatCode>0</c:formatCode>
                <c:ptCount val="8"/>
                <c:pt idx="0">
                  <c:v>53.592453999999996</c:v>
                </c:pt>
                <c:pt idx="1">
                  <c:v>43.004046000000002</c:v>
                </c:pt>
                <c:pt idx="2">
                  <c:v>34.893613000000002</c:v>
                </c:pt>
                <c:pt idx="3">
                  <c:v>34.837702</c:v>
                </c:pt>
                <c:pt idx="4">
                  <c:v>42.3</c:v>
                </c:pt>
                <c:pt idx="5">
                  <c:v>44.7</c:v>
                </c:pt>
                <c:pt idx="6">
                  <c:v>48</c:v>
                </c:pt>
                <c:pt idx="7">
                  <c:v>50.88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11360"/>
        <c:axId val="100921344"/>
      </c:barChart>
      <c:lineChart>
        <c:grouping val="standard"/>
        <c:varyColors val="0"/>
        <c:ser>
          <c:idx val="2"/>
          <c:order val="1"/>
          <c:tx>
            <c:strRef>
              <c:f>оптимист!$A$4</c:f>
              <c:strCache>
                <c:ptCount val="1"/>
                <c:pt idx="0">
                  <c:v>Темпы прироста полученной перестраховочной премии, %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7"/>
            <c:bubble3D val="0"/>
            <c:spPr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2.8173661527033923E-2"/>
                  <c:y val="-4.6014569701064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307856127892586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5636883123599174E-2"/>
                  <c:y val="-4.601456970106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769606235727324E-2"/>
                  <c:y val="4.6014569701064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242230316193847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914923975041108E-2"/>
                  <c:y val="-6.01728988398531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646534773323881E-2"/>
                  <c:y val="-3.1856240562275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723430637288607E-2"/>
                  <c:y val="-3.8935405131669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оптимист!$E$1:$K$1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оптимист!$E$4:$L$4</c:f>
              <c:numCache>
                <c:formatCode>0</c:formatCode>
                <c:ptCount val="8"/>
                <c:pt idx="0">
                  <c:v>-15.735135220125795</c:v>
                </c:pt>
                <c:pt idx="1">
                  <c:v>-19.757274037124695</c:v>
                </c:pt>
                <c:pt idx="2">
                  <c:v>-18.859697527065244</c:v>
                </c:pt>
                <c:pt idx="3" formatCode="0.0">
                  <c:v>-0.16023276236829531</c:v>
                </c:pt>
                <c:pt idx="4" formatCode="0.0">
                  <c:v>21.420178632907529</c:v>
                </c:pt>
                <c:pt idx="5" formatCode="0.0">
                  <c:v>5.6737588652482351</c:v>
                </c:pt>
                <c:pt idx="6" formatCode="0.0">
                  <c:v>8.3000000000000007</c:v>
                </c:pt>
                <c:pt idx="7" formatCode="General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24416"/>
        <c:axId val="100922880"/>
      </c:lineChart>
      <c:catAx>
        <c:axId val="100911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0921344"/>
        <c:crosses val="autoZero"/>
        <c:auto val="1"/>
        <c:lblAlgn val="ctr"/>
        <c:lblOffset val="100"/>
        <c:noMultiLvlLbl val="0"/>
      </c:catAx>
      <c:valAx>
        <c:axId val="100921344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00911360"/>
        <c:crosses val="autoZero"/>
        <c:crossBetween val="between"/>
      </c:valAx>
      <c:valAx>
        <c:axId val="100922880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00924416"/>
        <c:crosses val="max"/>
        <c:crossBetween val="between"/>
      </c:valAx>
      <c:catAx>
        <c:axId val="100924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092288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8192924865926455"/>
          <c:y val="0.84157860910581228"/>
          <c:w val="0.72851209218195212"/>
          <c:h val="0.1557237832616219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0.3057</cdr:y>
    </cdr:from>
    <cdr:to>
      <cdr:x>0.13434</cdr:x>
      <cdr:y>0.56055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7" y="1096847"/>
          <a:ext cx="91440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млрд рублей</a:t>
          </a:r>
        </a:p>
      </cdr:txBody>
    </cdr:sp>
  </cdr:relSizeAnchor>
  <cdr:relSizeAnchor xmlns:cdr="http://schemas.openxmlformats.org/drawingml/2006/chartDrawing">
    <cdr:from>
      <cdr:x>0.96663</cdr:x>
      <cdr:y>0.37104</cdr:y>
    </cdr:from>
    <cdr:to>
      <cdr:x>1</cdr:x>
      <cdr:y>0.62794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79577" y="1331301"/>
          <a:ext cx="227135" cy="92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0.3057</cdr:y>
    </cdr:from>
    <cdr:to>
      <cdr:x>0.13434</cdr:x>
      <cdr:y>0.56055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7" y="1096847"/>
          <a:ext cx="914400" cy="91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млрд рублей</a:t>
          </a:r>
        </a:p>
      </cdr:txBody>
    </cdr:sp>
  </cdr:relSizeAnchor>
  <cdr:relSizeAnchor xmlns:cdr="http://schemas.openxmlformats.org/drawingml/2006/chartDrawing">
    <cdr:from>
      <cdr:x>0.96663</cdr:x>
      <cdr:y>0.37104</cdr:y>
    </cdr:from>
    <cdr:to>
      <cdr:x>1</cdr:x>
      <cdr:y>0.62794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579577" y="1331301"/>
          <a:ext cx="227135" cy="92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B15D3-FC38-41C1-87A0-401643068E3F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3BDDB-56C8-4256-80FC-908B0D70D4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33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ECD6B6E-AF3B-46E4-94F9-14AC877BE824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391887" y="1041460"/>
            <a:ext cx="11800113" cy="5816539"/>
          </a:xfrm>
          <a:ln>
            <a:noFill/>
          </a:ln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8992641" y="0"/>
            <a:ext cx="3199359" cy="1006423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8"/>
          <p:cNvSpPr>
            <a:spLocks noGrp="1"/>
          </p:cNvSpPr>
          <p:nvPr>
            <p:ph type="pic" sz="quarter" idx="13"/>
          </p:nvPr>
        </p:nvSpPr>
        <p:spPr>
          <a:xfrm rot="5400000">
            <a:off x="-3225800" y="3225800"/>
            <a:ext cx="6858000" cy="406400"/>
          </a:xfrm>
          <a:solidFill>
            <a:srgbClr val="FFC000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28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8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5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04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1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29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569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882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1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15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2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63857" cy="132121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1"/>
          </p:nvPr>
        </p:nvSpPr>
        <p:spPr>
          <a:xfrm>
            <a:off x="0" y="6184900"/>
            <a:ext cx="12192000" cy="673100"/>
          </a:xfrm>
          <a:solidFill>
            <a:srgbClr val="FFC00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60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818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5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1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35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50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5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1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9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47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20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2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C2E56-8E4F-4BA4-947B-34BA47C06D0C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00004-AC49-4727-8A87-B63AD7F68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2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B82F-6EA2-40A0-AAE4-8763CFA8E8A2}" type="datetimeFigureOut">
              <a:rPr lang="ru-RU" smtClean="0"/>
              <a:t>08.09.2015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AB066-0EB1-43F2-8DD8-F00C593B7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5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0" y="4155362"/>
            <a:ext cx="11800113" cy="5816539"/>
          </a:xfrm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800" kern="0" dirty="0">
                <a:solidFill>
                  <a:srgbClr val="000000"/>
                </a:solidFill>
              </a:rPr>
              <a:t>Павел </a:t>
            </a:r>
            <a:r>
              <a:rPr lang="ru-RU" altLang="ru-RU" sz="1800" kern="0" dirty="0" err="1">
                <a:solidFill>
                  <a:srgbClr val="000000"/>
                </a:solidFill>
              </a:rPr>
              <a:t>Самиев</a:t>
            </a:r>
            <a:r>
              <a:rPr lang="ru-RU" altLang="ru-RU" sz="1800" kern="0" dirty="0">
                <a:solidFill>
                  <a:srgbClr val="000000"/>
                </a:solidFill>
              </a:rPr>
              <a:t>,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None/>
              <a:defRPr/>
            </a:pPr>
            <a:endParaRPr lang="ru-RU" altLang="ru-RU" sz="1800" kern="0" dirty="0" smtClean="0">
              <a:solidFill>
                <a:srgbClr val="000000"/>
              </a:solidFill>
            </a:endParaRPr>
          </a:p>
          <a:p>
            <a:pPr algn="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</a:rPr>
              <a:t>Генеральный </a:t>
            </a:r>
            <a:r>
              <a:rPr lang="ru-RU" altLang="ru-RU" sz="1800" kern="0" dirty="0">
                <a:solidFill>
                  <a:srgbClr val="000000"/>
                </a:solidFill>
              </a:rPr>
              <a:t>директор </a:t>
            </a:r>
            <a:r>
              <a:rPr lang="ru-RU" altLang="ru-RU" sz="1800" kern="0" dirty="0" smtClean="0">
                <a:solidFill>
                  <a:srgbClr val="000000"/>
                </a:solidFill>
              </a:rPr>
              <a:t>«</a:t>
            </a:r>
            <a:r>
              <a:rPr lang="ru-RU" altLang="ru-RU" sz="1800" kern="0" dirty="0" err="1" smtClean="0">
                <a:solidFill>
                  <a:srgbClr val="000000"/>
                </a:solidFill>
              </a:rPr>
              <a:t>БизнесДром</a:t>
            </a:r>
            <a:r>
              <a:rPr lang="ru-RU" altLang="ru-RU" sz="1800" kern="0" dirty="0" smtClean="0">
                <a:solidFill>
                  <a:srgbClr val="000000"/>
                </a:solidFill>
              </a:rPr>
              <a:t>»</a:t>
            </a:r>
          </a:p>
          <a:p>
            <a:pPr algn="r">
              <a:lnSpc>
                <a:spcPct val="80000"/>
              </a:lnSpc>
              <a:spcBef>
                <a:spcPct val="0"/>
              </a:spcBef>
              <a:buNone/>
              <a:defRPr/>
            </a:pPr>
            <a:r>
              <a:rPr lang="ru-RU" altLang="ru-RU" sz="1800" kern="0" dirty="0" smtClean="0">
                <a:solidFill>
                  <a:srgbClr val="000000"/>
                </a:solidFill>
              </a:rPr>
              <a:t>Исполнительный директор «Институт страхования» при ВСС</a:t>
            </a:r>
            <a:endParaRPr lang="ru-RU" altLang="ru-RU" sz="1800" kern="0" dirty="0">
              <a:solidFill>
                <a:srgbClr val="000000"/>
              </a:solidFill>
            </a:endParaRPr>
          </a:p>
          <a:p>
            <a:endParaRPr lang="ru-RU" sz="1800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1319095" y="358346"/>
            <a:ext cx="3199359" cy="1006423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Прямоугольник 1"/>
          <p:cNvSpPr/>
          <p:nvPr/>
        </p:nvSpPr>
        <p:spPr>
          <a:xfrm>
            <a:off x="2272225" y="2218723"/>
            <a:ext cx="8111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Страховой рынок в 2015 году: голодные игры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86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94E8F3D0-C060-40DA-A87C-08479F72206C}" type="slidenum">
              <a:rPr kumimoji="0" lang="ru-RU" altLang="ru-RU" sz="1400" smtClean="0"/>
              <a:pPr>
                <a:defRPr/>
              </a:pPr>
              <a:t>10</a:t>
            </a:fld>
            <a:endParaRPr kumimoji="0" lang="ru-RU" altLang="ru-RU" sz="1400" smtClean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1346200" y="455613"/>
            <a:ext cx="104140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>
                <a:solidFill>
                  <a:srgbClr val="E90029"/>
                </a:solidFill>
              </a:rPr>
              <a:t>Кредитование крупного бизнеса практически полностью обеспечит рост банковского сектора в 2015 году</a:t>
            </a:r>
          </a:p>
        </p:txBody>
      </p:sp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3714751" y="6130926"/>
            <a:ext cx="729403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i="1" dirty="0" smtClean="0">
                <a:cs typeface="Times New Roman" pitchFamily="18" charset="0"/>
              </a:rPr>
              <a:t>Источник: </a:t>
            </a:r>
            <a:r>
              <a:rPr lang="ru-RU" altLang="ru-RU" sz="1000" i="1" dirty="0" smtClean="0">
                <a:cs typeface="Times New Roman" pitchFamily="18" charset="0"/>
              </a:rPr>
              <a:t>данные </a:t>
            </a:r>
            <a:r>
              <a:rPr lang="ru-RU" altLang="ru-RU" sz="1000" i="1" dirty="0">
                <a:cs typeface="Times New Roman" pitchFamily="18" charset="0"/>
              </a:rPr>
              <a:t>Банка России</a:t>
            </a:r>
            <a:endParaRPr kumimoji="0" lang="ru-RU" altLang="ru-RU" sz="1000" i="1" dirty="0">
              <a:cs typeface="Times New Roman" pitchFamily="18" charset="0"/>
            </a:endParaRPr>
          </a:p>
        </p:txBody>
      </p:sp>
      <p:pic>
        <p:nvPicPr>
          <p:cNvPr id="21509" name="Рисунок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4" y="1268413"/>
            <a:ext cx="10369549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1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 txBox="1">
            <a:spLocks noChangeArrowheads="1"/>
          </p:cNvSpPr>
          <p:nvPr/>
        </p:nvSpPr>
        <p:spPr bwMode="auto">
          <a:xfrm>
            <a:off x="1346200" y="158750"/>
            <a:ext cx="1041400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kumimoji="0" lang="ru-RU" altLang="ru-RU" sz="2200">
                <a:solidFill>
                  <a:srgbClr val="E90029"/>
                </a:solidFill>
              </a:rPr>
              <a:t>Точек роста для банков в 2015 году пока крайне мало</a:t>
            </a:r>
          </a:p>
        </p:txBody>
      </p:sp>
      <p:pic>
        <p:nvPicPr>
          <p:cNvPr id="13824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34" y="782638"/>
            <a:ext cx="8904817" cy="53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3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831C-D32A-4AB1-A7BF-22D05BB4E75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67" y="332657"/>
            <a:ext cx="10771716" cy="652463"/>
          </a:xfrm>
        </p:spPr>
        <p:txBody>
          <a:bodyPr/>
          <a:lstStyle/>
          <a:p>
            <a:r>
              <a:rPr lang="ru-RU" sz="1800" dirty="0"/>
              <a:t>В </a:t>
            </a:r>
            <a:r>
              <a:rPr lang="ru-RU" sz="1800" dirty="0" smtClean="0"/>
              <a:t>201</a:t>
            </a:r>
            <a:r>
              <a:rPr lang="en-US" sz="1800" dirty="0" smtClean="0"/>
              <a:t>5</a:t>
            </a:r>
            <a:r>
              <a:rPr lang="ru-RU" sz="1800" dirty="0" smtClean="0"/>
              <a:t> </a:t>
            </a:r>
            <a:r>
              <a:rPr lang="ru-RU" sz="1800" dirty="0"/>
              <a:t>году </a:t>
            </a:r>
            <a:r>
              <a:rPr lang="ru-RU" sz="1800" dirty="0" smtClean="0"/>
              <a:t>рынок </a:t>
            </a:r>
            <a:r>
              <a:rPr lang="ru-RU" sz="1800" dirty="0" err="1"/>
              <a:t>банкострахования</a:t>
            </a:r>
            <a:r>
              <a:rPr lang="ru-RU" sz="1800" dirty="0"/>
              <a:t> </a:t>
            </a:r>
            <a:r>
              <a:rPr lang="ru-RU" sz="1800" dirty="0" smtClean="0"/>
              <a:t>при базовом сценарии сократится на 5%, при </a:t>
            </a:r>
            <a:r>
              <a:rPr lang="ru-RU" sz="1800" smtClean="0"/>
              <a:t>стрессовом – </a:t>
            </a:r>
            <a:r>
              <a:rPr lang="ru-RU" sz="1800" dirty="0" smtClean="0"/>
              <a:t>на 15% 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16214" y="6165305"/>
            <a:ext cx="19983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Источник: «Эксперт РА»</a:t>
            </a:r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1114426"/>
            <a:ext cx="10022417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422401" y="404813"/>
            <a:ext cx="9986433" cy="652462"/>
          </a:xfrm>
        </p:spPr>
        <p:txBody>
          <a:bodyPr>
            <a:normAutofit fontScale="90000"/>
          </a:bodyPr>
          <a:lstStyle/>
          <a:p>
            <a:r>
              <a:rPr lang="ru-RU" altLang="ru-RU" sz="2400" smtClean="0"/>
              <a:t>Рост ДМС за счет инфляции стоимости услуг ЛПУ и продвижения рисковых программ</a:t>
            </a:r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7D3A52-830B-41B0-80EC-4BCA7997C648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400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1" y="1004888"/>
            <a:ext cx="10274300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9" name="Прямоугольник 1"/>
          <p:cNvSpPr>
            <a:spLocks noChangeArrowheads="1"/>
          </p:cNvSpPr>
          <p:nvPr/>
        </p:nvSpPr>
        <p:spPr bwMode="auto">
          <a:xfrm>
            <a:off x="6000752" y="6296025"/>
            <a:ext cx="21419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/>
              <a:t>Источник: RAEX («Эксперт РА») </a:t>
            </a:r>
          </a:p>
        </p:txBody>
      </p:sp>
    </p:spTree>
    <p:extLst>
      <p:ext uri="{BB962C8B-B14F-4D97-AF65-F5344CB8AC3E}">
        <p14:creationId xmlns:p14="http://schemas.microsoft.com/office/powerpoint/2010/main" val="367962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007533" y="404813"/>
            <a:ext cx="10464800" cy="652462"/>
          </a:xfrm>
        </p:spPr>
        <p:txBody>
          <a:bodyPr>
            <a:normAutofit fontScale="90000"/>
          </a:bodyPr>
          <a:lstStyle/>
          <a:p>
            <a:r>
              <a:rPr lang="ru-RU" altLang="ru-RU" sz="2400" smtClean="0"/>
              <a:t>Имущество юридических лиц – общее замедление экономики и производства</a:t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4833C4-622B-4E11-AF9C-DDCF6172D952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40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" y="1052514"/>
            <a:ext cx="11209867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Прямоугольник 1"/>
          <p:cNvSpPr>
            <a:spLocks noChangeArrowheads="1"/>
          </p:cNvSpPr>
          <p:nvPr/>
        </p:nvSpPr>
        <p:spPr bwMode="auto">
          <a:xfrm>
            <a:off x="5808133" y="6042025"/>
            <a:ext cx="214193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/>
              <a:t>Источник: RAEX («Эксперт РА») </a:t>
            </a:r>
          </a:p>
        </p:txBody>
      </p:sp>
    </p:spTree>
    <p:extLst>
      <p:ext uri="{BB962C8B-B14F-4D97-AF65-F5344CB8AC3E}">
        <p14:creationId xmlns:p14="http://schemas.microsoft.com/office/powerpoint/2010/main" val="222189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1102785" y="404813"/>
            <a:ext cx="10274300" cy="652462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Количество перестраховщиков сокращается</a:t>
            </a: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0DFBF43-C9F6-4DCF-84BB-30F4F02501BE}" type="slidenum">
              <a:rPr lang="ru-RU" altLang="ru-RU" sz="1400" smtClean="0"/>
              <a:pPr/>
              <a:t>15</a:t>
            </a:fld>
            <a:endParaRPr lang="ru-RU" altLang="ru-RU" sz="1400" smtClean="0"/>
          </a:p>
        </p:txBody>
      </p:sp>
      <p:pic>
        <p:nvPicPr>
          <p:cNvPr id="440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534" y="1341439"/>
            <a:ext cx="10113433" cy="4325937"/>
          </a:xfrm>
          <a:noFill/>
        </p:spPr>
      </p:pic>
      <p:sp>
        <p:nvSpPr>
          <p:cNvPr id="44037" name="Прямоугольник 5"/>
          <p:cNvSpPr>
            <a:spLocks noChangeArrowheads="1"/>
          </p:cNvSpPr>
          <p:nvPr/>
        </p:nvSpPr>
        <p:spPr bwMode="auto">
          <a:xfrm>
            <a:off x="5327651" y="6034089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ЦБ </a:t>
            </a:r>
            <a:r>
              <a:rPr lang="ru-RU" altLang="ru-RU" sz="1400" dirty="0"/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587937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C504D0-7928-4527-9949-A3BCB795F138}" type="slidenum">
              <a:rPr lang="ru-RU" altLang="ru-RU" sz="1400" smtClean="0"/>
              <a:pPr/>
              <a:t>16</a:t>
            </a:fld>
            <a:endParaRPr lang="ru-RU" altLang="ru-RU" sz="1400" smtClean="0"/>
          </a:p>
        </p:txBody>
      </p:sp>
      <p:sp>
        <p:nvSpPr>
          <p:cNvPr id="4505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Темпы прироста перестраховочных премий замедляются</a:t>
            </a:r>
          </a:p>
        </p:txBody>
      </p:sp>
      <p:sp>
        <p:nvSpPr>
          <p:cNvPr id="45060" name="Прямоугольник 6"/>
          <p:cNvSpPr>
            <a:spLocks noChangeArrowheads="1"/>
          </p:cNvSpPr>
          <p:nvPr/>
        </p:nvSpPr>
        <p:spPr bwMode="auto">
          <a:xfrm>
            <a:off x="5327651" y="5732464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ЦБ </a:t>
            </a:r>
            <a:r>
              <a:rPr lang="ru-RU" altLang="ru-RU" sz="1400" dirty="0"/>
              <a:t>РФ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1558192" y="1635003"/>
          <a:ext cx="9722384" cy="402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569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1968501" y="333376"/>
            <a:ext cx="9311217" cy="652463"/>
          </a:xfrm>
        </p:spPr>
        <p:txBody>
          <a:bodyPr/>
          <a:lstStyle/>
          <a:p>
            <a:r>
              <a:rPr lang="ru-RU" altLang="ru-RU" sz="2400" smtClean="0"/>
              <a:t>Доля международного бизнеса растет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B2D2C7-3CD4-45C1-BE4A-C8C301DD43EF}" type="slidenum">
              <a:rPr lang="ru-RU" altLang="ru-RU" sz="1400" smtClean="0"/>
              <a:pPr/>
              <a:t>17</a:t>
            </a:fld>
            <a:endParaRPr lang="ru-RU" altLang="ru-RU" sz="140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1199456" y="1052736"/>
          <a:ext cx="106571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109" name="Прямоугольник 7"/>
          <p:cNvSpPr>
            <a:spLocks noChangeArrowheads="1"/>
          </p:cNvSpPr>
          <p:nvPr/>
        </p:nvSpPr>
        <p:spPr bwMode="auto">
          <a:xfrm>
            <a:off x="5367867" y="6040439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 smtClean="0"/>
              <a:t>Источник ЦБ </a:t>
            </a:r>
            <a:r>
              <a:rPr lang="ru-RU" altLang="ru-RU" sz="1400" dirty="0"/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35662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>
          <a:xfrm>
            <a:off x="1583268" y="404813"/>
            <a:ext cx="9986433" cy="652462"/>
          </a:xfrm>
        </p:spPr>
        <p:txBody>
          <a:bodyPr>
            <a:normAutofit fontScale="90000"/>
          </a:bodyPr>
          <a:lstStyle/>
          <a:p>
            <a:r>
              <a:rPr lang="ru-RU" altLang="ru-RU" sz="2400" smtClean="0"/>
              <a:t>В 2014 году выросла доля перестрахования ответственности (+4 п.п.)</a:t>
            </a:r>
          </a:p>
        </p:txBody>
      </p:sp>
      <p:sp>
        <p:nvSpPr>
          <p:cNvPr id="4608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8F4E501-4C8F-4FB0-BEA0-2CDEF0C68EB8}" type="slidenum">
              <a:rPr lang="ru-RU" altLang="ru-RU" sz="1400" smtClean="0"/>
              <a:pPr/>
              <a:t>18</a:t>
            </a:fld>
            <a:endParaRPr lang="ru-RU" altLang="ru-RU" sz="1400" smtClean="0"/>
          </a:p>
        </p:txBody>
      </p:sp>
      <p:sp>
        <p:nvSpPr>
          <p:cNvPr id="46084" name="Прямоугольник 7"/>
          <p:cNvSpPr>
            <a:spLocks noChangeArrowheads="1"/>
          </p:cNvSpPr>
          <p:nvPr/>
        </p:nvSpPr>
        <p:spPr bwMode="auto">
          <a:xfrm>
            <a:off x="5367867" y="6040439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ЦБ </a:t>
            </a:r>
            <a:r>
              <a:rPr lang="ru-RU" altLang="ru-RU" sz="1400" dirty="0"/>
              <a:t>РФ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5711957" y="1268760"/>
          <a:ext cx="6137837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/>
        </p:nvGraphicFramePr>
        <p:xfrm>
          <a:off x="1570352" y="1340768"/>
          <a:ext cx="3949583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623392" y="1484785"/>
          <a:ext cx="5849805" cy="371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608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5" y="1622425"/>
            <a:ext cx="4195233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33" y="1622426"/>
            <a:ext cx="7173384" cy="378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0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1390651" y="476251"/>
            <a:ext cx="9986433" cy="652463"/>
          </a:xfrm>
        </p:spPr>
        <p:txBody>
          <a:bodyPr>
            <a:normAutofit fontScale="90000"/>
          </a:bodyPr>
          <a:lstStyle/>
          <a:p>
            <a:r>
              <a:rPr lang="ru-RU" altLang="ru-RU" sz="2800" smtClean="0"/>
              <a:t>Наибольший объем взносов российские страховщики получают из Европы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50ACBF-9069-4EA5-9EEF-A12A8436C685}" type="slidenum">
              <a:rPr lang="ru-RU" altLang="ru-RU" sz="1400" smtClean="0"/>
              <a:pPr/>
              <a:t>19</a:t>
            </a:fld>
            <a:endParaRPr lang="ru-RU" altLang="ru-RU" sz="1400" smtClean="0"/>
          </a:p>
        </p:txBody>
      </p:sp>
      <p:pic>
        <p:nvPicPr>
          <p:cNvPr id="481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3267" y="1628775"/>
            <a:ext cx="9251951" cy="4033838"/>
          </a:xfrm>
          <a:noFill/>
        </p:spPr>
      </p:pic>
    </p:spTree>
    <p:extLst>
      <p:ext uri="{BB962C8B-B14F-4D97-AF65-F5344CB8AC3E}">
        <p14:creationId xmlns:p14="http://schemas.microsoft.com/office/powerpoint/2010/main" val="106291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Центр рейтингового консультирования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Подготовка к </a:t>
            </a:r>
            <a:r>
              <a:rPr lang="ru-RU" dirty="0" err="1" smtClean="0"/>
              <a:t>рейтингованию</a:t>
            </a:r>
            <a:r>
              <a:rPr lang="ru-RU" dirty="0" smtClean="0"/>
              <a:t> в </a:t>
            </a:r>
            <a:r>
              <a:rPr lang="en-US" dirty="0" smtClean="0"/>
              <a:t>S&amp;P, Moody’s, FITCH, </a:t>
            </a:r>
            <a:r>
              <a:rPr lang="en-US" dirty="0" err="1" smtClean="0"/>
              <a:t>A.M.Best</a:t>
            </a:r>
            <a:r>
              <a:rPr lang="en-US" dirty="0" smtClean="0"/>
              <a:t>, </a:t>
            </a:r>
            <a:r>
              <a:rPr lang="en-US" dirty="0" err="1" smtClean="0"/>
              <a:t>Dagong</a:t>
            </a:r>
            <a:r>
              <a:rPr lang="en-US" dirty="0" smtClean="0"/>
              <a:t>, </a:t>
            </a:r>
            <a:r>
              <a:rPr lang="ru-RU" dirty="0" smtClean="0"/>
              <a:t>НАЦИОНАЛЬНОМ РА, Эксперт РА, НРА, </a:t>
            </a:r>
            <a:r>
              <a:rPr lang="ru-RU" dirty="0" err="1" smtClean="0"/>
              <a:t>Русрейтинг</a:t>
            </a:r>
            <a:r>
              <a:rPr lang="ru-RU" dirty="0" smtClean="0"/>
              <a:t>, АК</a:t>
            </a:r>
            <a:r>
              <a:rPr lang="en-US" dirty="0" smtClean="0"/>
              <a:t>&amp;M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Помощь в подготовке документов и встречи с РА</a:t>
            </a:r>
          </a:p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Стандартизация  и регламенты бизнес-процессов</a:t>
            </a:r>
          </a:p>
          <a:p>
            <a:pPr marL="0" indent="0">
              <a:buNone/>
            </a:pPr>
            <a:r>
              <a:rPr lang="ru-RU" dirty="0" smtClean="0"/>
              <a:t>Положения и методики управления рисками, положения о внутреннем контроле, регламенты бизнес-процессов</a:t>
            </a:r>
          </a:p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Стратегии и бизнес-планы</a:t>
            </a:r>
          </a:p>
          <a:p>
            <a:pPr marL="0" indent="0">
              <a:buNone/>
            </a:pPr>
            <a:r>
              <a:rPr lang="ru-RU" dirty="0" smtClean="0"/>
              <a:t>Подготовка стратегий развития и бизнес-планов</a:t>
            </a:r>
          </a:p>
          <a:p>
            <a:pPr marL="0" indent="0">
              <a:buNone/>
            </a:pPr>
            <a:r>
              <a:rPr lang="ru-RU" dirty="0" smtClean="0"/>
              <a:t>подготовка к сделкам , продаже, поиск инвестора, </a:t>
            </a:r>
            <a:r>
              <a:rPr lang="en-US" dirty="0" smtClean="0"/>
              <a:t>IR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80739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73% прибыли приходится на ТОР-20 перестраховщиков</a:t>
            </a:r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375CFC-68CA-4C98-ABC6-2CE02A27854D}" type="slidenum">
              <a:rPr lang="ru-RU" altLang="ru-RU" sz="1400" smtClean="0"/>
              <a:pPr/>
              <a:t>20</a:t>
            </a:fld>
            <a:endParaRPr lang="ru-RU" altLang="ru-RU" sz="1400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34" y="2060575"/>
            <a:ext cx="11192933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Прямоугольник 5"/>
          <p:cNvSpPr>
            <a:spLocks noChangeArrowheads="1"/>
          </p:cNvSpPr>
          <p:nvPr/>
        </p:nvSpPr>
        <p:spPr bwMode="auto">
          <a:xfrm>
            <a:off x="5302251" y="6030914"/>
            <a:ext cx="610658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ЦБ </a:t>
            </a:r>
            <a:r>
              <a:rPr lang="ru-RU" altLang="ru-RU" sz="1400" dirty="0"/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2300343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ED8355E-FAE3-4F96-9297-806EC67E407F}" type="slidenum">
              <a:rPr lang="ru-RU" altLang="ru-RU" sz="1400" smtClean="0"/>
              <a:pPr/>
              <a:t>21</a:t>
            </a:fld>
            <a:endParaRPr lang="ru-RU" altLang="ru-RU" sz="1400" smtClean="0"/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/>
              <a:t>Темпы прироста перестраховочных премий замедлятся</a:t>
            </a:r>
          </a:p>
        </p:txBody>
      </p:sp>
      <p:sp>
        <p:nvSpPr>
          <p:cNvPr id="53252" name="Прямоугольник 6"/>
          <p:cNvSpPr>
            <a:spLocks noChangeArrowheads="1"/>
          </p:cNvSpPr>
          <p:nvPr/>
        </p:nvSpPr>
        <p:spPr bwMode="auto">
          <a:xfrm>
            <a:off x="5327651" y="5732464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ЦБ </a:t>
            </a:r>
            <a:r>
              <a:rPr lang="ru-RU" altLang="ru-RU" sz="1400" dirty="0"/>
              <a:t>РФ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1775520" y="1700808"/>
          <a:ext cx="950505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03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102784" y="333376"/>
            <a:ext cx="10947400" cy="652463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ККУ-нетто может достичь 102-104% в 2015 году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547C22-4760-49AA-AB37-3F878A6A1C70}" type="slidenum">
              <a:rPr lang="ru-RU" altLang="ru-RU" sz="1400" smtClean="0"/>
              <a:pPr/>
              <a:t>22</a:t>
            </a:fld>
            <a:endParaRPr lang="ru-RU" altLang="ru-RU" sz="1400" smtClean="0"/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25538"/>
            <a:ext cx="10081684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68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1200151" y="476251"/>
            <a:ext cx="10562167" cy="652463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Доля РВД – на уровне 2014 года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091920-7CDD-4918-9787-F3DAADD20C91}" type="slidenum">
              <a:rPr lang="ru-RU" altLang="ru-RU" sz="1400" smtClean="0"/>
              <a:pPr/>
              <a:t>23</a:t>
            </a:fld>
            <a:endParaRPr lang="ru-RU" altLang="ru-RU" sz="1400" smtClean="0"/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6" y="1268414"/>
            <a:ext cx="9508067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125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0F515E5-62A4-453F-91FD-7ADE11646742}" type="slidenum">
              <a:rPr lang="ru-RU" altLang="ru-RU" sz="1400" smtClean="0"/>
              <a:pPr/>
              <a:t>24</a:t>
            </a:fld>
            <a:endParaRPr lang="ru-RU" altLang="ru-RU" sz="1400" smtClean="0"/>
          </a:p>
        </p:txBody>
      </p:sp>
      <p:sp>
        <p:nvSpPr>
          <p:cNvPr id="36867" name="Заголовок 1"/>
          <p:cNvSpPr>
            <a:spLocks noGrp="1"/>
          </p:cNvSpPr>
          <p:nvPr>
            <p:ph type="title"/>
          </p:nvPr>
        </p:nvSpPr>
        <p:spPr>
          <a:xfrm>
            <a:off x="1581151" y="400051"/>
            <a:ext cx="9986433" cy="652463"/>
          </a:xfrm>
        </p:spPr>
        <p:txBody>
          <a:bodyPr/>
          <a:lstStyle/>
          <a:p>
            <a:r>
              <a:rPr lang="ru-RU" altLang="ru-RU" sz="2400" dirty="0" smtClean="0"/>
              <a:t>ККУ по видам страхования</a:t>
            </a:r>
          </a:p>
        </p:txBody>
      </p:sp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7446433" y="5800726"/>
            <a:ext cx="393065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b="1" i="1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altLang="ru-RU" sz="1400" i="1">
                <a:latin typeface="Times New Roman" pitchFamily="18" charset="0"/>
                <a:cs typeface="Times New Roman" pitchFamily="18" charset="0"/>
              </a:rPr>
              <a:t>RAEX («Эксперт РА»)</a:t>
            </a:r>
            <a:endParaRPr lang="ru-RU" altLang="ru-RU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1319214"/>
            <a:ext cx="90297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8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040699-7713-4DEC-90D5-9A0972EE485A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400" smtClean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000251" y="1600201"/>
            <a:ext cx="10191749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ROE </a:t>
            </a:r>
            <a:r>
              <a:rPr lang="ru-RU" b="1" dirty="0" smtClean="0">
                <a:solidFill>
                  <a:srgbClr val="FF0000"/>
                </a:solidFill>
              </a:rPr>
              <a:t>за 1ПГ2014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1ПГ2015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Среднерыночное значение – </a:t>
            </a:r>
            <a:r>
              <a:rPr lang="ru-RU" b="1" dirty="0" smtClean="0">
                <a:solidFill>
                  <a:srgbClr val="FF0000"/>
                </a:solidFill>
              </a:rPr>
              <a:t>4,1%</a:t>
            </a:r>
            <a:r>
              <a:rPr lang="en-US" b="1" dirty="0" smtClean="0">
                <a:solidFill>
                  <a:srgbClr val="FF0000"/>
                </a:solidFill>
              </a:rPr>
              <a:t>/3,3%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/>
              <a:t>Страховщики жизни – </a:t>
            </a:r>
            <a:r>
              <a:rPr lang="ru-RU" b="1" dirty="0" smtClean="0">
                <a:solidFill>
                  <a:srgbClr val="FF0000"/>
                </a:solidFill>
              </a:rPr>
              <a:t>8,4%</a:t>
            </a:r>
            <a:r>
              <a:rPr lang="en-US" b="1" dirty="0" smtClean="0">
                <a:solidFill>
                  <a:srgbClr val="FF0000"/>
                </a:solidFill>
              </a:rPr>
              <a:t>/4.4%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Нерозничные компании – </a:t>
            </a:r>
            <a:r>
              <a:rPr lang="ru-RU" b="1" dirty="0" smtClean="0">
                <a:solidFill>
                  <a:srgbClr val="FF0000"/>
                </a:solidFill>
              </a:rPr>
              <a:t>4,5%</a:t>
            </a:r>
            <a:r>
              <a:rPr lang="en-US" b="1" dirty="0" smtClean="0">
                <a:solidFill>
                  <a:srgbClr val="FF0000"/>
                </a:solidFill>
              </a:rPr>
              <a:t>/4,2%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Розничные компании – </a:t>
            </a:r>
            <a:r>
              <a:rPr lang="ru-RU" b="1" dirty="0" smtClean="0">
                <a:solidFill>
                  <a:srgbClr val="FF0000"/>
                </a:solidFill>
              </a:rPr>
              <a:t>2,9%</a:t>
            </a:r>
            <a:r>
              <a:rPr lang="en-US" b="1" dirty="0" smtClean="0">
                <a:solidFill>
                  <a:srgbClr val="FF0000"/>
                </a:solidFill>
              </a:rPr>
              <a:t>/3,1%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Автостраховщики – </a:t>
            </a:r>
            <a:r>
              <a:rPr lang="ru-RU" b="1" dirty="0" smtClean="0">
                <a:solidFill>
                  <a:srgbClr val="FF0000"/>
                </a:solidFill>
              </a:rPr>
              <a:t>1,0%</a:t>
            </a:r>
            <a:r>
              <a:rPr lang="en-US" b="1" dirty="0" smtClean="0">
                <a:solidFill>
                  <a:srgbClr val="FF0000"/>
                </a:solidFill>
              </a:rPr>
              <a:t>/1,1%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56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75" y="1170783"/>
            <a:ext cx="6912768" cy="4603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60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376" y="1471173"/>
            <a:ext cx="7128792" cy="4486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60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Топ5 реальных угроз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Стагнация спроса даже в тех секторах, которые не падали в 2008-2009</a:t>
            </a:r>
          </a:p>
          <a:p>
            <a:pPr marL="514350" indent="-514350">
              <a:buAutoNum type="arabicPeriod"/>
            </a:pPr>
            <a:r>
              <a:rPr lang="ru-RU" dirty="0" smtClean="0"/>
              <a:t>Валютные риски и «инфляция убытков»</a:t>
            </a:r>
          </a:p>
          <a:p>
            <a:pPr marL="514350" indent="-514350">
              <a:buAutoNum type="arabicPeriod"/>
            </a:pPr>
            <a:r>
              <a:rPr lang="ru-RU" dirty="0" smtClean="0"/>
              <a:t>Мошенничество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Неустойчивость банковского рынка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Потеря мотивации акционерами  менеджментом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Санкции? </a:t>
            </a: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986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Топ5 драйверов</a:t>
            </a:r>
            <a:r>
              <a:rPr lang="ru-RU" dirty="0"/>
              <a:t> </a:t>
            </a:r>
            <a:r>
              <a:rPr lang="ru-RU" dirty="0" smtClean="0"/>
              <a:t>и надежд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Дигитализация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err="1" smtClean="0"/>
              <a:t>Телематика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Продукты с франшизой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Страхование жизни через банки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«рисковое» ДМС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Расширение международного входящего перестрахования?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1986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007533" y="333376"/>
            <a:ext cx="11040533" cy="652463"/>
          </a:xfrm>
        </p:spPr>
        <p:txBody>
          <a:bodyPr/>
          <a:lstStyle/>
          <a:p>
            <a:r>
              <a:rPr lang="ru-RU" altLang="ru-RU" sz="2000" dirty="0" smtClean="0"/>
              <a:t>Даже по базовому прогнозу, темпы прироста страховых взносов будут заметно ниже инфляции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4167" y="6372225"/>
            <a:ext cx="2844800" cy="476250"/>
          </a:xfr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EF8306C-EA83-471B-9B2A-C426A22036C0}" type="slidenum">
              <a:rPr lang="ru-RU" altLang="ru-RU" sz="1400" smtClean="0">
                <a:solidFill>
                  <a:srgbClr val="000000"/>
                </a:solidFill>
              </a:rPr>
              <a:pPr/>
              <a:t>3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912285" y="6326189"/>
            <a:ext cx="103420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600" dirty="0" smtClean="0"/>
              <a:t>Источник </a:t>
            </a:r>
            <a:r>
              <a:rPr lang="ru-RU" altLang="ru-RU" sz="1600" dirty="0"/>
              <a:t>ЦБ, </a:t>
            </a:r>
            <a:r>
              <a:rPr lang="ru-RU" altLang="ru-RU" sz="1600" dirty="0" err="1" smtClean="0"/>
              <a:t>ВСС,«Эксперт</a:t>
            </a:r>
            <a:r>
              <a:rPr lang="ru-RU" altLang="ru-RU" sz="1600" dirty="0" smtClean="0"/>
              <a:t> </a:t>
            </a:r>
            <a:r>
              <a:rPr lang="ru-RU" altLang="ru-RU" sz="1600" dirty="0"/>
              <a:t>РА</a:t>
            </a:r>
            <a:r>
              <a:rPr lang="ru-RU" altLang="ru-RU" dirty="0" smtClean="0"/>
              <a:t>»</a:t>
            </a:r>
            <a:endParaRPr lang="ru-RU" altLang="ru-RU" dirty="0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1" y="1004888"/>
            <a:ext cx="10289116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63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873801" y="1041461"/>
            <a:ext cx="11800113" cy="58165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Телематика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r>
              <a:rPr lang="ru-RU" dirty="0" smtClean="0"/>
              <a:t>1 Проникновение в мире до сих пор менее 1%, но</a:t>
            </a:r>
          </a:p>
          <a:p>
            <a:pPr marL="0" indent="0">
              <a:buNone/>
            </a:pPr>
            <a:r>
              <a:rPr lang="ru-RU" dirty="0" smtClean="0"/>
              <a:t>США – 9%, Европа более 5% (особенно Англия, Италия, Германия,</a:t>
            </a:r>
          </a:p>
          <a:p>
            <a:pPr marL="0" indent="0">
              <a:buNone/>
            </a:pPr>
            <a:r>
              <a:rPr lang="ru-RU" dirty="0" smtClean="0"/>
              <a:t>Франция ,Испания), ЮАР, Австралия, Япония</a:t>
            </a:r>
          </a:p>
          <a:p>
            <a:pPr marL="0" indent="0">
              <a:buNone/>
            </a:pPr>
            <a:r>
              <a:rPr lang="ru-RU" dirty="0" smtClean="0"/>
              <a:t>Прогноз </a:t>
            </a:r>
            <a:r>
              <a:rPr lang="en-US" dirty="0" smtClean="0"/>
              <a:t>BCG </a:t>
            </a:r>
            <a:r>
              <a:rPr lang="ru-RU" dirty="0" smtClean="0"/>
              <a:t>– более 15% к 2020 г</a:t>
            </a:r>
          </a:p>
          <a:p>
            <a:pPr marL="0" indent="0">
              <a:buNone/>
            </a:pPr>
            <a:r>
              <a:rPr lang="ru-RU" dirty="0" smtClean="0"/>
              <a:t>2 система отслеживания, мобильное приложение,</a:t>
            </a:r>
          </a:p>
          <a:p>
            <a:pPr marL="0" indent="0">
              <a:buNone/>
            </a:pPr>
            <a:r>
              <a:rPr lang="ru-RU" dirty="0" smtClean="0"/>
              <a:t> ИТ-платформа для анализа, реконструкция ДТП,</a:t>
            </a:r>
          </a:p>
          <a:p>
            <a:pPr marL="0" indent="0">
              <a:buNone/>
            </a:pPr>
            <a:r>
              <a:rPr lang="ru-RU" dirty="0" smtClean="0"/>
              <a:t> Картографический </a:t>
            </a:r>
            <a:r>
              <a:rPr lang="ru-RU" dirty="0" err="1" smtClean="0"/>
              <a:t>макроанализ</a:t>
            </a:r>
            <a:r>
              <a:rPr lang="ru-RU"/>
              <a:t>,</a:t>
            </a:r>
            <a:r>
              <a:rPr lang="ru-RU" smtClean="0"/>
              <a:t> </a:t>
            </a:r>
            <a:r>
              <a:rPr lang="ru-RU" dirty="0" smtClean="0"/>
              <a:t>страховой </a:t>
            </a:r>
            <a:r>
              <a:rPr lang="ru-RU" dirty="0" err="1" smtClean="0"/>
              <a:t>скоринг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6863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Требования к риск-менеджменту: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Стандарты на основе </a:t>
            </a:r>
            <a:r>
              <a:rPr lang="en-US" dirty="0" smtClean="0"/>
              <a:t>ISO </a:t>
            </a:r>
            <a:r>
              <a:rPr lang="ru-RU" dirty="0" smtClean="0"/>
              <a:t>31000:2009 Менеджмент рисков, ГОСТ Р 51897-2011,  регламентация ПОД/ФТ</a:t>
            </a:r>
          </a:p>
          <a:p>
            <a:pPr marL="0" indent="0">
              <a:buNone/>
            </a:pPr>
            <a:r>
              <a:rPr lang="ru-RU" dirty="0" smtClean="0"/>
              <a:t> 2 соответствующая штатная и </a:t>
            </a:r>
            <a:r>
              <a:rPr lang="ru-RU" dirty="0" err="1" smtClean="0"/>
              <a:t>оргструктура</a:t>
            </a:r>
            <a:r>
              <a:rPr lang="ru-RU" dirty="0" smtClean="0"/>
              <a:t>, отсутствие конфликта интересов</a:t>
            </a:r>
          </a:p>
          <a:p>
            <a:pPr marL="0" indent="0">
              <a:buNone/>
            </a:pPr>
            <a:r>
              <a:rPr lang="ru-RU" dirty="0" smtClean="0"/>
              <a:t>3 ведение и раскрытие протоколов, документации</a:t>
            </a:r>
          </a:p>
          <a:p>
            <a:pPr marL="0" indent="0">
              <a:buNone/>
            </a:pPr>
            <a:r>
              <a:rPr lang="ru-RU" dirty="0" smtClean="0"/>
              <a:t>4. Методики и интеграция в ПО, </a:t>
            </a:r>
            <a:r>
              <a:rPr lang="en-US" dirty="0" smtClean="0"/>
              <a:t>back-testing </a:t>
            </a:r>
            <a:r>
              <a:rPr lang="ru-RU" dirty="0" smtClean="0"/>
              <a:t>методик и обновления</a:t>
            </a:r>
          </a:p>
          <a:p>
            <a:pPr marL="0" indent="0">
              <a:buNone/>
            </a:pPr>
            <a:r>
              <a:rPr lang="ru-RU" dirty="0" smtClean="0"/>
              <a:t>5. Наличие задокументированных </a:t>
            </a:r>
            <a:r>
              <a:rPr lang="en-US" dirty="0" smtClean="0"/>
              <a:t>KPI </a:t>
            </a:r>
            <a:r>
              <a:rPr lang="ru-RU" dirty="0" smtClean="0"/>
              <a:t>для каждого раздела РМ и отслеживание выполнения индикаторов</a:t>
            </a:r>
          </a:p>
          <a:p>
            <a:pPr marL="0" indent="0">
              <a:buNone/>
            </a:pPr>
            <a:r>
              <a:rPr lang="ru-RU" dirty="0" smtClean="0"/>
              <a:t>6. Обновление «карты рисков»</a:t>
            </a:r>
          </a:p>
          <a:p>
            <a:pPr marL="0" indent="0">
              <a:buNone/>
            </a:pPr>
            <a:r>
              <a:rPr lang="ru-RU" dirty="0" smtClean="0"/>
              <a:t>7. Возможность проверки по «чек-листу»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07847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1007534" y="260351"/>
            <a:ext cx="10850033" cy="652463"/>
          </a:xfrm>
        </p:spPr>
        <p:txBody>
          <a:bodyPr/>
          <a:lstStyle/>
          <a:p>
            <a:r>
              <a:rPr lang="ru-RU" altLang="ru-RU" sz="2400" smtClean="0"/>
              <a:t>В 2014 году рынок рос в основном за счет страхования жизни и ОСАГО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A070AF-DC75-4ADF-BC28-EA1C0D5C2DE1}" type="slidenum">
              <a:rPr lang="ru-RU" altLang="ru-RU" sz="1400" smtClean="0">
                <a:solidFill>
                  <a:srgbClr val="000000"/>
                </a:solidFill>
              </a:rPr>
              <a:pPr/>
              <a:t>4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4" y="1341438"/>
            <a:ext cx="11040533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Прямоугольник 5"/>
          <p:cNvSpPr>
            <a:spLocks noChangeArrowheads="1"/>
          </p:cNvSpPr>
          <p:nvPr/>
        </p:nvSpPr>
        <p:spPr bwMode="auto">
          <a:xfrm>
            <a:off x="5327651" y="6034089"/>
            <a:ext cx="6108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altLang="ru-RU" sz="1400" dirty="0"/>
              <a:t>Источник: </a:t>
            </a:r>
            <a:r>
              <a:rPr lang="ru-RU" altLang="ru-RU" sz="1400" dirty="0" smtClean="0"/>
              <a:t>ВСС, ЦБ </a:t>
            </a:r>
            <a:r>
              <a:rPr lang="ru-RU" altLang="ru-RU" sz="1400" dirty="0"/>
              <a:t>РФ</a:t>
            </a:r>
          </a:p>
        </p:txBody>
      </p:sp>
    </p:spTree>
    <p:extLst>
      <p:ext uri="{BB962C8B-B14F-4D97-AF65-F5344CB8AC3E}">
        <p14:creationId xmlns:p14="http://schemas.microsoft.com/office/powerpoint/2010/main" val="1837279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624418" y="476251"/>
            <a:ext cx="11233149" cy="652463"/>
          </a:xfrm>
        </p:spPr>
        <p:txBody>
          <a:bodyPr>
            <a:normAutofit/>
          </a:bodyPr>
          <a:lstStyle/>
          <a:p>
            <a:r>
              <a:rPr lang="ru-RU" altLang="ru-RU" sz="2400" smtClean="0"/>
              <a:t>Бурный рост страхования жизни за счет кредитного и инвестиционного страхования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2D8D40-85EC-4B73-9502-3018626DCEF7}" type="slidenum">
              <a:rPr lang="ru-RU" altLang="ru-RU" sz="1400" smtClean="0"/>
              <a:pPr/>
              <a:t>5</a:t>
            </a:fld>
            <a:endParaRPr lang="ru-RU" altLang="ru-RU" sz="1400" smtClean="0"/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67" y="1125538"/>
            <a:ext cx="10720917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5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390651" y="333376"/>
            <a:ext cx="9986433" cy="652463"/>
          </a:xfrm>
        </p:spPr>
        <p:txBody>
          <a:bodyPr/>
          <a:lstStyle/>
          <a:p>
            <a:r>
              <a:rPr lang="ru-RU" altLang="ru-RU" sz="2400" smtClean="0"/>
              <a:t>Концентрация страхового рынка по прибыли выше, чем по взносам</a:t>
            </a: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9152A5B-731F-405D-B1DE-7ACBBE4E4FB3}" type="slidenum">
              <a:rPr lang="ru-RU" altLang="ru-RU" sz="1400" smtClean="0">
                <a:solidFill>
                  <a:srgbClr val="000000"/>
                </a:solidFill>
              </a:rPr>
              <a:pPr/>
              <a:t>6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018" y="1277938"/>
            <a:ext cx="9569449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2"/>
          <p:cNvSpPr>
            <a:spLocks noGrp="1"/>
          </p:cNvSpPr>
          <p:nvPr>
            <p:ph type="title"/>
          </p:nvPr>
        </p:nvSpPr>
        <p:spPr>
          <a:xfrm>
            <a:off x="1391478" y="476673"/>
            <a:ext cx="9986433" cy="652463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/>
              <a:t>Доля банков во взносах растет</a:t>
            </a: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4271D3-CD79-4233-89CC-49576D028460}" type="slidenum">
              <a:rPr lang="ru-RU" altLang="ru-RU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 smtClean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1412777"/>
            <a:ext cx="70485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61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390651" y="260351"/>
            <a:ext cx="10369549" cy="652463"/>
          </a:xfrm>
        </p:spPr>
        <p:txBody>
          <a:bodyPr>
            <a:normAutofit fontScale="90000"/>
          </a:bodyPr>
          <a:lstStyle/>
          <a:p>
            <a:r>
              <a:rPr lang="ru-RU" altLang="ru-RU" smtClean="0"/>
              <a:t>В банкостраховании растет доля «кэптивных» страховщиков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16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16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16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018619-FE1A-41FD-8AE6-BAEE4CF48295}" type="slidenum">
              <a:rPr lang="ru-RU" altLang="ru-RU" sz="1400" smtClean="0"/>
              <a:pPr/>
              <a:t>8</a:t>
            </a:fld>
            <a:endParaRPr lang="ru-RU" altLang="ru-RU" sz="1400" smtClean="0"/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7632701" y="5862639"/>
            <a:ext cx="2524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/>
              <a:t>Источник: «Эксперт РА»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7" y="1196975"/>
            <a:ext cx="9660467" cy="456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6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2C46197C-B1CF-4CAF-B16E-DA821B9F0402}" type="slidenum">
              <a:rPr kumimoji="0" lang="ru-RU" altLang="ru-RU" sz="1400" smtClean="0"/>
              <a:pPr>
                <a:defRPr/>
              </a:pPr>
              <a:t>9</a:t>
            </a:fld>
            <a:endParaRPr kumimoji="0" lang="ru-RU" altLang="ru-RU" sz="1400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1346201" y="455613"/>
            <a:ext cx="9986433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ru-RU" altLang="ru-RU" sz="2200" dirty="0">
                <a:solidFill>
                  <a:srgbClr val="E90029"/>
                </a:solidFill>
              </a:rPr>
              <a:t>По базовому сценарию кредитный </a:t>
            </a:r>
            <a:r>
              <a:rPr kumimoji="0" lang="ru-RU" altLang="ru-RU" sz="2200" dirty="0" smtClean="0">
                <a:solidFill>
                  <a:srgbClr val="E90029"/>
                </a:solidFill>
              </a:rPr>
              <a:t>портфель банков в 2015 году вырастет только на 7%</a:t>
            </a:r>
            <a:endParaRPr kumimoji="0" lang="ru-RU" altLang="ru-RU" sz="2200" dirty="0">
              <a:solidFill>
                <a:srgbClr val="E90029"/>
              </a:solidFill>
            </a:endParaRPr>
          </a:p>
        </p:txBody>
      </p:sp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3714751" y="6130926"/>
            <a:ext cx="729403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000" i="1" dirty="0">
                <a:cs typeface="Times New Roman" pitchFamily="18" charset="0"/>
              </a:rPr>
              <a:t>Источник: </a:t>
            </a:r>
            <a:r>
              <a:rPr lang="ru-RU" altLang="ru-RU" sz="1000" i="1" dirty="0">
                <a:cs typeface="Times New Roman" pitchFamily="18" charset="0"/>
              </a:rPr>
              <a:t>прогноз «Эксперт РА», данные Банка России</a:t>
            </a:r>
            <a:endParaRPr kumimoji="0" lang="ru-RU" altLang="ru-RU" sz="1000" i="1" dirty="0">
              <a:cs typeface="Times New Roman" pitchFamily="18" charset="0"/>
            </a:endParaRPr>
          </a:p>
        </p:txBody>
      </p:sp>
      <p:pic>
        <p:nvPicPr>
          <p:cNvPr id="19461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5" y="1341439"/>
            <a:ext cx="10754783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6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661</Words>
  <Application>Microsoft Office PowerPoint</Application>
  <PresentationFormat>Произвольный</PresentationFormat>
  <Paragraphs>123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Тема Office</vt:lpstr>
      <vt:lpstr>Специальное оформление</vt:lpstr>
      <vt:lpstr>Презентация PowerPoint</vt:lpstr>
      <vt:lpstr>Презентация PowerPoint</vt:lpstr>
      <vt:lpstr>Даже по базовому прогнозу, темпы прироста страховых взносов будут заметно ниже инфляции</vt:lpstr>
      <vt:lpstr>В 2014 году рынок рос в основном за счет страхования жизни и ОСАГО</vt:lpstr>
      <vt:lpstr>Бурный рост страхования жизни за счет кредитного и инвестиционного страхования</vt:lpstr>
      <vt:lpstr>Концентрация страхового рынка по прибыли выше, чем по взносам</vt:lpstr>
      <vt:lpstr>Доля банков во взносах растет</vt:lpstr>
      <vt:lpstr>В банкостраховании растет доля «кэптивных» страховщиков</vt:lpstr>
      <vt:lpstr>Презентация PowerPoint</vt:lpstr>
      <vt:lpstr>Презентация PowerPoint</vt:lpstr>
      <vt:lpstr>Презентация PowerPoint</vt:lpstr>
      <vt:lpstr>В 2015 году рынок банкострахования при базовом сценарии сократится на 5%, при стрессовом – на 15% </vt:lpstr>
      <vt:lpstr>Рост ДМС за счет инфляции стоимости услуг ЛПУ и продвижения рисковых программ </vt:lpstr>
      <vt:lpstr>Имущество юридических лиц – общее замедление экономики и производства </vt:lpstr>
      <vt:lpstr>Количество перестраховщиков сокращается</vt:lpstr>
      <vt:lpstr>Темпы прироста перестраховочных премий замедляются</vt:lpstr>
      <vt:lpstr>Доля международного бизнеса растет</vt:lpstr>
      <vt:lpstr>В 2014 году выросла доля перестрахования ответственности (+4 п.п.)</vt:lpstr>
      <vt:lpstr>Наибольший объем взносов российские страховщики получают из Европы</vt:lpstr>
      <vt:lpstr>73% прибыли приходится на ТОР-20 перестраховщиков</vt:lpstr>
      <vt:lpstr>Темпы прироста перестраховочных премий замедлятся</vt:lpstr>
      <vt:lpstr>ККУ-нетто может достичь 102-104% в 2015 году</vt:lpstr>
      <vt:lpstr>Доля РВД – на уровне 2014 года</vt:lpstr>
      <vt:lpstr>ККУ по видам страхования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Арсений Поярков</dc:creator>
  <cp:lastModifiedBy>EMT</cp:lastModifiedBy>
  <cp:revision>20</cp:revision>
  <dcterms:created xsi:type="dcterms:W3CDTF">2015-09-04T20:34:28Z</dcterms:created>
  <dcterms:modified xsi:type="dcterms:W3CDTF">2015-09-08T07:00:53Z</dcterms:modified>
</cp:coreProperties>
</file>